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2" r:id="rId9"/>
    <p:sldId id="263" r:id="rId10"/>
    <p:sldId id="264" r:id="rId11"/>
    <p:sldId id="265" r:id="rId12"/>
    <p:sldId id="268" r:id="rId13"/>
    <p:sldId id="269" r:id="rId14"/>
    <p:sldId id="270" r:id="rId15"/>
    <p:sldId id="276" r:id="rId16"/>
    <p:sldId id="277"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192625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9B4EA-5DD2-4D9E-9D71-A27D1F8D9FD4}"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115854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205202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387223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3963698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4283428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1132391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3109041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287088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344283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49B4EA-5DD2-4D9E-9D71-A27D1F8D9FD4}" type="datetimeFigureOut">
              <a:rPr lang="en-GB" smtClean="0"/>
              <a:t>04/10/2017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85591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49B4EA-5DD2-4D9E-9D71-A27D1F8D9FD4}"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860523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49B4EA-5DD2-4D9E-9D71-A27D1F8D9FD4}" type="datetimeFigureOut">
              <a:rPr lang="en-GB" smtClean="0"/>
              <a:t>04/10/2017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310147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9B4EA-5DD2-4D9E-9D71-A27D1F8D9FD4}" type="datetimeFigureOut">
              <a:rPr lang="en-GB" smtClean="0"/>
              <a:t>04/10/2017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97009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9B4EA-5DD2-4D9E-9D71-A27D1F8D9FD4}" type="datetimeFigureOut">
              <a:rPr lang="en-GB" smtClean="0"/>
              <a:t>04/10/2017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151163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9B4EA-5DD2-4D9E-9D71-A27D1F8D9FD4}"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2462267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9B4EA-5DD2-4D9E-9D71-A27D1F8D9FD4}" type="datetimeFigureOut">
              <a:rPr lang="en-GB" smtClean="0"/>
              <a:t>04/10/2017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DF57B3-DFFE-4812-903B-3765B4688FF4}" type="slidenum">
              <a:rPr lang="en-GB" smtClean="0"/>
              <a:t>‹#›</a:t>
            </a:fld>
            <a:endParaRPr lang="en-GB"/>
          </a:p>
        </p:txBody>
      </p:sp>
    </p:spTree>
    <p:extLst>
      <p:ext uri="{BB962C8B-B14F-4D97-AF65-F5344CB8AC3E}">
        <p14:creationId xmlns:p14="http://schemas.microsoft.com/office/powerpoint/2010/main" val="1398455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49B4EA-5DD2-4D9E-9D71-A27D1F8D9FD4}" type="datetimeFigureOut">
              <a:rPr lang="en-GB" smtClean="0"/>
              <a:t>04/10/2017</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DF57B3-DFFE-4812-903B-3765B4688FF4}" type="slidenum">
              <a:rPr lang="en-GB" smtClean="0"/>
              <a:t>‹#›</a:t>
            </a:fld>
            <a:endParaRPr lang="en-GB"/>
          </a:p>
        </p:txBody>
      </p:sp>
    </p:spTree>
    <p:extLst>
      <p:ext uri="{BB962C8B-B14F-4D97-AF65-F5344CB8AC3E}">
        <p14:creationId xmlns:p14="http://schemas.microsoft.com/office/powerpoint/2010/main" val="716835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20232" y="1104813"/>
            <a:ext cx="6883400" cy="830997"/>
          </a:xfrm>
          <a:prstGeom prst="rect">
            <a:avLst/>
          </a:prstGeom>
          <a:noFill/>
        </p:spPr>
        <p:txBody>
          <a:bodyPr wrap="square" rtlCol="0">
            <a:spAutoFit/>
          </a:bodyPr>
          <a:lstStyle/>
          <a:p>
            <a:r>
              <a:rPr lang="en-GB" sz="4800" dirty="0">
                <a:latin typeface="Comic Sans MS" panose="030F0702030302020204" pitchFamily="66" charset="0"/>
              </a:rPr>
              <a:t>SQA</a:t>
            </a:r>
            <a:r>
              <a:rPr lang="en-GB" sz="4000" dirty="0">
                <a:latin typeface="Comic Sans MS" panose="030F0702030302020204" pitchFamily="66" charset="0"/>
              </a:rPr>
              <a:t> Solar</a:t>
            </a:r>
          </a:p>
        </p:txBody>
      </p:sp>
      <p:sp>
        <p:nvSpPr>
          <p:cNvPr id="5" name="TextBox 4"/>
          <p:cNvSpPr txBox="1"/>
          <p:nvPr/>
        </p:nvSpPr>
        <p:spPr>
          <a:xfrm>
            <a:off x="3094197" y="2003190"/>
            <a:ext cx="4292600" cy="954107"/>
          </a:xfrm>
          <a:prstGeom prst="rect">
            <a:avLst/>
          </a:prstGeom>
          <a:noFill/>
        </p:spPr>
        <p:txBody>
          <a:bodyPr wrap="square" rtlCol="0">
            <a:spAutoFit/>
          </a:bodyPr>
          <a:lstStyle/>
          <a:p>
            <a:r>
              <a:rPr lang="en-GB" sz="2800" dirty="0">
                <a:latin typeface="Comic Sans MS" panose="030F0702030302020204" pitchFamily="66" charset="0"/>
              </a:rPr>
              <a:t>Stuart Winning</a:t>
            </a:r>
          </a:p>
          <a:p>
            <a:r>
              <a:rPr lang="en-GB" sz="2800" dirty="0">
                <a:latin typeface="Comic Sans MS" panose="030F0702030302020204" pitchFamily="66" charset="0"/>
              </a:rPr>
              <a:t>30</a:t>
            </a:r>
            <a:r>
              <a:rPr lang="en-GB" sz="2800" baseline="30000" dirty="0">
                <a:latin typeface="Comic Sans MS" panose="030F0702030302020204" pitchFamily="66" charset="0"/>
              </a:rPr>
              <a:t>th</a:t>
            </a:r>
            <a:r>
              <a:rPr lang="en-GB" sz="2800" dirty="0">
                <a:latin typeface="Comic Sans MS" panose="030F0702030302020204" pitchFamily="66" charset="0"/>
              </a:rPr>
              <a:t> September 2017</a:t>
            </a:r>
          </a:p>
        </p:txBody>
      </p:sp>
      <p:pic>
        <p:nvPicPr>
          <p:cNvPr id="6" name="Picture 5"/>
          <p:cNvPicPr>
            <a:picLocks noChangeAspect="1"/>
          </p:cNvPicPr>
          <p:nvPr/>
        </p:nvPicPr>
        <p:blipFill>
          <a:blip r:embed="rId2"/>
          <a:stretch>
            <a:fillRect/>
          </a:stretch>
        </p:blipFill>
        <p:spPr>
          <a:xfrm>
            <a:off x="6418251" y="3440175"/>
            <a:ext cx="4792215" cy="2690601"/>
          </a:xfrm>
          <a:prstGeom prst="rect">
            <a:avLst/>
          </a:prstGeom>
        </p:spPr>
      </p:pic>
    </p:spTree>
    <p:extLst>
      <p:ext uri="{BB962C8B-B14F-4D97-AF65-F5344CB8AC3E}">
        <p14:creationId xmlns:p14="http://schemas.microsoft.com/office/powerpoint/2010/main" val="382718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884" y="1041366"/>
            <a:ext cx="5842000" cy="584775"/>
          </a:xfrm>
          <a:prstGeom prst="rect">
            <a:avLst/>
          </a:prstGeom>
          <a:noFill/>
        </p:spPr>
        <p:txBody>
          <a:bodyPr wrap="square" rtlCol="0">
            <a:spAutoFit/>
          </a:bodyPr>
          <a:lstStyle/>
          <a:p>
            <a:r>
              <a:rPr lang="en-GB" sz="3200" b="1" dirty="0">
                <a:latin typeface="Comic Sans MS" panose="030F0702030302020204" pitchFamily="66" charset="0"/>
              </a:rPr>
              <a:t>Creating Classes/Cohorts</a:t>
            </a:r>
          </a:p>
        </p:txBody>
      </p:sp>
      <p:sp>
        <p:nvSpPr>
          <p:cNvPr id="5" name="TextBox 4"/>
          <p:cNvSpPr txBox="1"/>
          <p:nvPr/>
        </p:nvSpPr>
        <p:spPr>
          <a:xfrm>
            <a:off x="2356490" y="2183105"/>
            <a:ext cx="3829519" cy="1938992"/>
          </a:xfrm>
          <a:prstGeom prst="rect">
            <a:avLst/>
          </a:prstGeom>
          <a:noFill/>
        </p:spPr>
        <p:txBody>
          <a:bodyPr wrap="square" rtlCol="0">
            <a:spAutoFit/>
          </a:bodyPr>
          <a:lstStyle/>
          <a:p>
            <a:r>
              <a:rPr lang="en-GB" sz="2400" dirty="0">
                <a:latin typeface="Comic Sans MS" panose="030F0702030302020204" pitchFamily="66" charset="0"/>
              </a:rPr>
              <a:t>Once pupil information has been added to SOLAR you can click on the </a:t>
            </a:r>
            <a:r>
              <a:rPr lang="en-GB" sz="2400" b="1" dirty="0">
                <a:latin typeface="Comic Sans MS" panose="030F0702030302020204" pitchFamily="66" charset="0"/>
              </a:rPr>
              <a:t>‘COHORTS’ </a:t>
            </a:r>
            <a:r>
              <a:rPr lang="en-GB" sz="2400" dirty="0">
                <a:latin typeface="Comic Sans MS" panose="030F0702030302020204" pitchFamily="66" charset="0"/>
              </a:rPr>
              <a:t>tab to place pupils into classes.</a:t>
            </a:r>
          </a:p>
        </p:txBody>
      </p:sp>
      <p:pic>
        <p:nvPicPr>
          <p:cNvPr id="3" name="Picture 2">
            <a:extLst>
              <a:ext uri="{FF2B5EF4-FFF2-40B4-BE49-F238E27FC236}">
                <a16:creationId xmlns="" xmlns:a16="http://schemas.microsoft.com/office/drawing/2014/main" id="{08DA2030-0210-43C4-BE54-459FC1EED705}"/>
              </a:ext>
            </a:extLst>
          </p:cNvPr>
          <p:cNvPicPr>
            <a:picLocks noChangeAspect="1"/>
          </p:cNvPicPr>
          <p:nvPr/>
        </p:nvPicPr>
        <p:blipFill>
          <a:blip r:embed="rId2"/>
          <a:stretch>
            <a:fillRect/>
          </a:stretch>
        </p:blipFill>
        <p:spPr>
          <a:xfrm>
            <a:off x="7161776" y="2509166"/>
            <a:ext cx="3142547" cy="2152979"/>
          </a:xfrm>
          <a:prstGeom prst="rect">
            <a:avLst/>
          </a:prstGeom>
        </p:spPr>
      </p:pic>
    </p:spTree>
    <p:extLst>
      <p:ext uri="{BB962C8B-B14F-4D97-AF65-F5344CB8AC3E}">
        <p14:creationId xmlns:p14="http://schemas.microsoft.com/office/powerpoint/2010/main" val="4252059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1745" y="642415"/>
            <a:ext cx="4851400" cy="584775"/>
          </a:xfrm>
          <a:prstGeom prst="rect">
            <a:avLst/>
          </a:prstGeom>
          <a:noFill/>
        </p:spPr>
        <p:txBody>
          <a:bodyPr wrap="square" rtlCol="0">
            <a:spAutoFit/>
          </a:bodyPr>
          <a:lstStyle/>
          <a:p>
            <a:r>
              <a:rPr lang="en-GB" sz="3200" dirty="0">
                <a:latin typeface="Comic Sans MS" panose="030F0702030302020204" pitchFamily="66" charset="0"/>
              </a:rPr>
              <a:t>Creating An Assessment</a:t>
            </a:r>
          </a:p>
        </p:txBody>
      </p:sp>
      <p:sp>
        <p:nvSpPr>
          <p:cNvPr id="3" name="TextBox 2"/>
          <p:cNvSpPr txBox="1"/>
          <p:nvPr/>
        </p:nvSpPr>
        <p:spPr>
          <a:xfrm>
            <a:off x="2616541" y="1343047"/>
            <a:ext cx="6736114" cy="4524315"/>
          </a:xfrm>
          <a:prstGeom prst="rect">
            <a:avLst/>
          </a:prstGeom>
          <a:noFill/>
        </p:spPr>
        <p:txBody>
          <a:bodyPr wrap="square" rtlCol="0">
            <a:spAutoFit/>
          </a:bodyPr>
          <a:lstStyle/>
          <a:p>
            <a:r>
              <a:rPr lang="en-GB" sz="2400" dirty="0">
                <a:latin typeface="Comic Sans MS" panose="030F0702030302020204" pitchFamily="66" charset="0"/>
              </a:rPr>
              <a:t>To create an assessment click the </a:t>
            </a:r>
            <a:r>
              <a:rPr lang="en-GB" sz="2400" b="1" dirty="0">
                <a:latin typeface="Comic Sans MS" panose="030F0702030302020204" pitchFamily="66" charset="0"/>
              </a:rPr>
              <a:t>‘ASSESSMENT SCHEDULES’ </a:t>
            </a:r>
            <a:r>
              <a:rPr lang="en-GB" sz="2400" dirty="0">
                <a:latin typeface="Comic Sans MS" panose="030F0702030302020204" pitchFamily="66" charset="0"/>
              </a:rPr>
              <a:t>tab and then click </a:t>
            </a:r>
            <a:r>
              <a:rPr lang="en-GB" sz="2400" b="1" dirty="0">
                <a:latin typeface="Comic Sans MS" panose="030F0702030302020204" pitchFamily="66" charset="0"/>
              </a:rPr>
              <a:t>‘CREATE ASSESSMENT’ </a:t>
            </a:r>
            <a:r>
              <a:rPr lang="en-GB" sz="2400" dirty="0">
                <a:latin typeface="Comic Sans MS" panose="030F0702030302020204" pitchFamily="66" charset="0"/>
              </a:rPr>
              <a:t>at the bottom of the page.</a:t>
            </a:r>
          </a:p>
          <a:p>
            <a:endParaRPr lang="en-GB" sz="2400" dirty="0">
              <a:latin typeface="Comic Sans MS" panose="030F0702030302020204" pitchFamily="66" charset="0"/>
            </a:endParaRPr>
          </a:p>
          <a:p>
            <a:r>
              <a:rPr lang="en-GB" sz="2400" dirty="0">
                <a:latin typeface="Comic Sans MS" panose="030F0702030302020204" pitchFamily="66" charset="0"/>
              </a:rPr>
              <a:t>From here follow the onscreen instructions to create the assessment. </a:t>
            </a:r>
          </a:p>
          <a:p>
            <a:endParaRPr lang="en-GB" sz="2400" dirty="0">
              <a:latin typeface="Comic Sans MS" panose="030F0702030302020204" pitchFamily="66" charset="0"/>
            </a:endParaRPr>
          </a:p>
          <a:p>
            <a:r>
              <a:rPr lang="en-GB" sz="2400" b="1" dirty="0">
                <a:latin typeface="Comic Sans MS" panose="030F0702030302020204" pitchFamily="66" charset="0"/>
              </a:rPr>
              <a:t>I would advice choosing more than </a:t>
            </a:r>
            <a:r>
              <a:rPr lang="en-GB" sz="2400" b="1" u="sng" dirty="0">
                <a:latin typeface="Comic Sans MS" panose="030F0702030302020204" pitchFamily="66" charset="0"/>
              </a:rPr>
              <a:t>one</a:t>
            </a:r>
            <a:r>
              <a:rPr lang="en-GB" sz="2400" b="1" dirty="0">
                <a:latin typeface="Comic Sans MS" panose="030F0702030302020204" pitchFamily="66" charset="0"/>
              </a:rPr>
              <a:t> day of the assessment. This allows you to pause and resume assessments from the ‘Invigilation’ tab.</a:t>
            </a:r>
          </a:p>
        </p:txBody>
      </p:sp>
      <p:pic>
        <p:nvPicPr>
          <p:cNvPr id="4" name="Picture 3"/>
          <p:cNvPicPr>
            <a:picLocks noChangeAspect="1"/>
          </p:cNvPicPr>
          <p:nvPr/>
        </p:nvPicPr>
        <p:blipFill>
          <a:blip r:embed="rId2"/>
          <a:stretch>
            <a:fillRect/>
          </a:stretch>
        </p:blipFill>
        <p:spPr>
          <a:xfrm>
            <a:off x="9549036" y="2625938"/>
            <a:ext cx="2317365" cy="1293115"/>
          </a:xfrm>
          <a:prstGeom prst="rect">
            <a:avLst/>
          </a:prstGeom>
        </p:spPr>
      </p:pic>
    </p:spTree>
    <p:extLst>
      <p:ext uri="{BB962C8B-B14F-4D97-AF65-F5344CB8AC3E}">
        <p14:creationId xmlns:p14="http://schemas.microsoft.com/office/powerpoint/2010/main" val="186664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8616071-271D-4715-A748-03465D762BC5}"/>
              </a:ext>
            </a:extLst>
          </p:cNvPr>
          <p:cNvSpPr txBox="1"/>
          <p:nvPr/>
        </p:nvSpPr>
        <p:spPr>
          <a:xfrm>
            <a:off x="2915034" y="914399"/>
            <a:ext cx="5842341" cy="1077218"/>
          </a:xfrm>
          <a:prstGeom prst="rect">
            <a:avLst/>
          </a:prstGeom>
          <a:noFill/>
        </p:spPr>
        <p:txBody>
          <a:bodyPr wrap="square" rtlCol="0">
            <a:spAutoFit/>
          </a:bodyPr>
          <a:lstStyle/>
          <a:p>
            <a:r>
              <a:rPr lang="en-GB" sz="3200" dirty="0"/>
              <a:t>Lets look at a Numeracy assessment created on SOLAR</a:t>
            </a:r>
          </a:p>
        </p:txBody>
      </p:sp>
      <p:sp>
        <p:nvSpPr>
          <p:cNvPr id="3" name="TextBox 2">
            <a:extLst>
              <a:ext uri="{FF2B5EF4-FFF2-40B4-BE49-F238E27FC236}">
                <a16:creationId xmlns="" xmlns:a16="http://schemas.microsoft.com/office/drawing/2014/main" id="{5C67D005-3425-4DF9-9724-8B554FF20E80}"/>
              </a:ext>
            </a:extLst>
          </p:cNvPr>
          <p:cNvSpPr txBox="1"/>
          <p:nvPr/>
        </p:nvSpPr>
        <p:spPr>
          <a:xfrm>
            <a:off x="4713150" y="2657284"/>
            <a:ext cx="4044225" cy="1938992"/>
          </a:xfrm>
          <a:prstGeom prst="rect">
            <a:avLst/>
          </a:prstGeom>
          <a:noFill/>
        </p:spPr>
        <p:txBody>
          <a:bodyPr wrap="square" rtlCol="0">
            <a:spAutoFit/>
          </a:bodyPr>
          <a:lstStyle/>
          <a:p>
            <a:r>
              <a:rPr lang="en-GB" sz="2400" dirty="0">
                <a:latin typeface="Comic Sans MS" panose="030F0702030302020204" pitchFamily="66" charset="0"/>
              </a:rPr>
              <a:t>National 5 Numeracy (can be booked as one outcome or by assessment standard)</a:t>
            </a:r>
          </a:p>
          <a:p>
            <a:r>
              <a:rPr lang="en-GB" sz="2400" dirty="0">
                <a:latin typeface="Comic Sans MS" panose="030F0702030302020204" pitchFamily="66" charset="0"/>
              </a:rPr>
              <a:t> </a:t>
            </a:r>
          </a:p>
        </p:txBody>
      </p:sp>
    </p:spTree>
    <p:extLst>
      <p:ext uri="{BB962C8B-B14F-4D97-AF65-F5344CB8AC3E}">
        <p14:creationId xmlns:p14="http://schemas.microsoft.com/office/powerpoint/2010/main" val="3896942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3DE7281-FF78-47DC-848A-6219FFC8E273}"/>
              </a:ext>
            </a:extLst>
          </p:cNvPr>
          <p:cNvSpPr txBox="1"/>
          <p:nvPr/>
        </p:nvSpPr>
        <p:spPr>
          <a:xfrm>
            <a:off x="3264838" y="595281"/>
            <a:ext cx="5952805" cy="584775"/>
          </a:xfrm>
          <a:prstGeom prst="rect">
            <a:avLst/>
          </a:prstGeom>
          <a:noFill/>
        </p:spPr>
        <p:txBody>
          <a:bodyPr wrap="square" rtlCol="0">
            <a:spAutoFit/>
          </a:bodyPr>
          <a:lstStyle/>
          <a:p>
            <a:r>
              <a:rPr lang="en-GB" sz="3200" dirty="0">
                <a:latin typeface="Comic Sans MS" panose="030F0702030302020204" pitchFamily="66" charset="0"/>
              </a:rPr>
              <a:t>Other Notes</a:t>
            </a:r>
          </a:p>
        </p:txBody>
      </p:sp>
      <p:sp>
        <p:nvSpPr>
          <p:cNvPr id="3" name="TextBox 2">
            <a:extLst>
              <a:ext uri="{FF2B5EF4-FFF2-40B4-BE49-F238E27FC236}">
                <a16:creationId xmlns="" xmlns:a16="http://schemas.microsoft.com/office/drawing/2014/main" id="{F1C382EC-B775-46D5-ADB9-2E1E93304D01}"/>
              </a:ext>
            </a:extLst>
          </p:cNvPr>
          <p:cNvSpPr txBox="1"/>
          <p:nvPr/>
        </p:nvSpPr>
        <p:spPr>
          <a:xfrm>
            <a:off x="3804886" y="1595596"/>
            <a:ext cx="4749971"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Comic Sans MS" panose="030F0702030302020204" pitchFamily="66" charset="0"/>
              </a:rPr>
              <a:t>Manually marked questions</a:t>
            </a:r>
          </a:p>
          <a:p>
            <a:pPr marL="342900" indent="-342900">
              <a:buFont typeface="Arial" panose="020B0604020202020204" pitchFamily="34" charset="0"/>
              <a:buChar char="•"/>
            </a:pPr>
            <a:r>
              <a:rPr lang="en-GB" sz="2400" dirty="0">
                <a:latin typeface="Comic Sans MS" panose="030F0702030302020204" pitchFamily="66" charset="0"/>
              </a:rPr>
              <a:t>Results tab (including using </a:t>
            </a:r>
            <a:r>
              <a:rPr lang="en-GB" sz="2400" b="1" dirty="0">
                <a:latin typeface="Comic Sans MS" panose="030F0702030302020204" pitchFamily="66" charset="0"/>
              </a:rPr>
              <a:t>‘CANDIDATE BREAKDOWN’ </a:t>
            </a:r>
            <a:r>
              <a:rPr lang="en-GB" sz="2400" dirty="0">
                <a:latin typeface="Comic Sans MS" panose="030F0702030302020204" pitchFamily="66" charset="0"/>
              </a:rPr>
              <a:t>to find out which parts were failed in order to organise resits.</a:t>
            </a:r>
          </a:p>
        </p:txBody>
      </p:sp>
    </p:spTree>
    <p:extLst>
      <p:ext uri="{BB962C8B-B14F-4D97-AF65-F5344CB8AC3E}">
        <p14:creationId xmlns:p14="http://schemas.microsoft.com/office/powerpoint/2010/main" val="194743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5348B38-48C7-43F7-99FE-38FAAF45B9CD}"/>
              </a:ext>
            </a:extLst>
          </p:cNvPr>
          <p:cNvSpPr txBox="1"/>
          <p:nvPr/>
        </p:nvSpPr>
        <p:spPr>
          <a:xfrm>
            <a:off x="2350438" y="767114"/>
            <a:ext cx="6192145" cy="954107"/>
          </a:xfrm>
          <a:prstGeom prst="rect">
            <a:avLst/>
          </a:prstGeom>
          <a:noFill/>
        </p:spPr>
        <p:txBody>
          <a:bodyPr wrap="square" rtlCol="0">
            <a:spAutoFit/>
          </a:bodyPr>
          <a:lstStyle/>
          <a:p>
            <a:r>
              <a:rPr lang="en-GB" sz="2800" b="1" dirty="0">
                <a:latin typeface="Comic Sans MS" panose="030F0702030302020204" pitchFamily="66" charset="0"/>
              </a:rPr>
              <a:t>The Good, The Bad and The Ugly: My experiences of using SOLAR</a:t>
            </a:r>
          </a:p>
        </p:txBody>
      </p:sp>
      <p:pic>
        <p:nvPicPr>
          <p:cNvPr id="1026" name="Picture 2" descr="Image result for happy face emoji">
            <a:extLst>
              <a:ext uri="{FF2B5EF4-FFF2-40B4-BE49-F238E27FC236}">
                <a16:creationId xmlns="" xmlns:a16="http://schemas.microsoft.com/office/drawing/2014/main" id="{92D0F10E-1676-4C2B-9B5A-88D7AF5E34F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1937" y="2374985"/>
            <a:ext cx="1965410" cy="19791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BA1C40F1-5157-40F6-BB11-1E2A87B05E28}"/>
              </a:ext>
            </a:extLst>
          </p:cNvPr>
          <p:cNvSpPr txBox="1"/>
          <p:nvPr/>
        </p:nvSpPr>
        <p:spPr>
          <a:xfrm>
            <a:off x="5529358" y="2160193"/>
            <a:ext cx="5161144" cy="461665"/>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Numeracy Units on Solar</a:t>
            </a:r>
          </a:p>
        </p:txBody>
      </p:sp>
      <p:sp>
        <p:nvSpPr>
          <p:cNvPr id="7" name="TextBox 6">
            <a:extLst>
              <a:ext uri="{FF2B5EF4-FFF2-40B4-BE49-F238E27FC236}">
                <a16:creationId xmlns="" xmlns:a16="http://schemas.microsoft.com/office/drawing/2014/main" id="{49FD4AB0-C516-40B2-B89A-66126AB827AB}"/>
              </a:ext>
            </a:extLst>
          </p:cNvPr>
          <p:cNvSpPr txBox="1"/>
          <p:nvPr/>
        </p:nvSpPr>
        <p:spPr>
          <a:xfrm>
            <a:off x="5529358" y="3693402"/>
            <a:ext cx="5161144" cy="1200329"/>
          </a:xfrm>
          <a:prstGeom prst="rect">
            <a:avLst/>
          </a:prstGeom>
          <a:noFill/>
        </p:spPr>
        <p:txBody>
          <a:bodyPr wrap="square" rtlCol="0">
            <a:spAutoFit/>
          </a:bodyPr>
          <a:lstStyle/>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Pupil Experiences</a:t>
            </a:r>
          </a:p>
          <a:p>
            <a:endParaRPr lang="en-GB" sz="2400" dirty="0">
              <a:latin typeface="Comic Sans MS" panose="030F0702030302020204" pitchFamily="66" charset="0"/>
            </a:endParaRPr>
          </a:p>
        </p:txBody>
      </p:sp>
      <p:sp>
        <p:nvSpPr>
          <p:cNvPr id="8" name="TextBox 7">
            <a:extLst>
              <a:ext uri="{FF2B5EF4-FFF2-40B4-BE49-F238E27FC236}">
                <a16:creationId xmlns="" xmlns:a16="http://schemas.microsoft.com/office/drawing/2014/main" id="{76B82AB7-D3EC-47A9-A159-DEEBB60CFBD4}"/>
              </a:ext>
            </a:extLst>
          </p:cNvPr>
          <p:cNvSpPr txBox="1"/>
          <p:nvPr/>
        </p:nvSpPr>
        <p:spPr>
          <a:xfrm>
            <a:off x="5529358" y="2579732"/>
            <a:ext cx="5161144" cy="1569660"/>
          </a:xfrm>
          <a:prstGeom prst="rect">
            <a:avLst/>
          </a:prstGeom>
          <a:noFill/>
        </p:spPr>
        <p:txBody>
          <a:bodyPr wrap="square" rtlCol="0">
            <a:spAutoFit/>
          </a:bodyPr>
          <a:lstStyle/>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Different Questions for each pupil</a:t>
            </a:r>
          </a:p>
          <a:p>
            <a:endParaRPr lang="en-GB" sz="2400" dirty="0">
              <a:latin typeface="Comic Sans MS" panose="030F0702030302020204" pitchFamily="66" charset="0"/>
            </a:endParaRPr>
          </a:p>
        </p:txBody>
      </p:sp>
    </p:spTree>
    <p:extLst>
      <p:ext uri="{BB962C8B-B14F-4D97-AF65-F5344CB8AC3E}">
        <p14:creationId xmlns:p14="http://schemas.microsoft.com/office/powerpoint/2010/main" val="175358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5348B38-48C7-43F7-99FE-38FAAF45B9CD}"/>
              </a:ext>
            </a:extLst>
          </p:cNvPr>
          <p:cNvSpPr txBox="1"/>
          <p:nvPr/>
        </p:nvSpPr>
        <p:spPr>
          <a:xfrm>
            <a:off x="2350438" y="767114"/>
            <a:ext cx="6192145" cy="954107"/>
          </a:xfrm>
          <a:prstGeom prst="rect">
            <a:avLst/>
          </a:prstGeom>
          <a:noFill/>
        </p:spPr>
        <p:txBody>
          <a:bodyPr wrap="square" rtlCol="0">
            <a:spAutoFit/>
          </a:bodyPr>
          <a:lstStyle/>
          <a:p>
            <a:r>
              <a:rPr lang="en-GB" sz="2800" b="1" dirty="0">
                <a:latin typeface="Comic Sans MS" panose="030F0702030302020204" pitchFamily="66" charset="0"/>
              </a:rPr>
              <a:t>The Good, The Bad and The Ugly: My experiences of using SOLAR</a:t>
            </a:r>
          </a:p>
        </p:txBody>
      </p:sp>
      <p:sp>
        <p:nvSpPr>
          <p:cNvPr id="4" name="TextBox 3">
            <a:extLst>
              <a:ext uri="{FF2B5EF4-FFF2-40B4-BE49-F238E27FC236}">
                <a16:creationId xmlns="" xmlns:a16="http://schemas.microsoft.com/office/drawing/2014/main" id="{BA1C40F1-5157-40F6-BB11-1E2A87B05E28}"/>
              </a:ext>
            </a:extLst>
          </p:cNvPr>
          <p:cNvSpPr txBox="1"/>
          <p:nvPr/>
        </p:nvSpPr>
        <p:spPr>
          <a:xfrm>
            <a:off x="6020311" y="2878212"/>
            <a:ext cx="5161144"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ICT access</a:t>
            </a:r>
          </a:p>
          <a:p>
            <a:pPr marL="285750" indent="-285750">
              <a:buFont typeface="Arial" panose="020B0604020202020204" pitchFamily="34" charset="0"/>
              <a:buChar char="•"/>
            </a:pPr>
            <a:endParaRPr lang="en-GB" sz="2400" dirty="0">
              <a:latin typeface="Comic Sans MS" panose="030F0702030302020204" pitchFamily="66" charset="0"/>
            </a:endParaRPr>
          </a:p>
        </p:txBody>
      </p:sp>
      <p:pic>
        <p:nvPicPr>
          <p:cNvPr id="3074" name="Picture 2" descr="Image result for sad face emoji">
            <a:extLst>
              <a:ext uri="{FF2B5EF4-FFF2-40B4-BE49-F238E27FC236}">
                <a16:creationId xmlns="" xmlns:a16="http://schemas.microsoft.com/office/drawing/2014/main" id="{36F58603-D940-439E-9E6D-4BB4082B33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3759" y="2275796"/>
            <a:ext cx="1926479" cy="192647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 xmlns:a16="http://schemas.microsoft.com/office/drawing/2014/main" id="{A384391B-2167-4290-89AB-1892B45B2788}"/>
              </a:ext>
            </a:extLst>
          </p:cNvPr>
          <p:cNvSpPr txBox="1"/>
          <p:nvPr/>
        </p:nvSpPr>
        <p:spPr>
          <a:xfrm>
            <a:off x="6020311" y="3293710"/>
            <a:ext cx="5161144" cy="1200329"/>
          </a:xfrm>
          <a:prstGeom prst="rect">
            <a:avLst/>
          </a:prstGeom>
          <a:noFill/>
        </p:spPr>
        <p:txBody>
          <a:bodyPr wrap="square" rtlCol="0">
            <a:spAutoFit/>
          </a:bodyPr>
          <a:lstStyle/>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Flash</a:t>
            </a:r>
          </a:p>
          <a:p>
            <a:pPr marL="285750" indent="-285750">
              <a:buFont typeface="Arial" panose="020B0604020202020204" pitchFamily="34" charset="0"/>
              <a:buChar char="•"/>
            </a:pPr>
            <a:endParaRPr lang="en-GB" sz="2400" dirty="0">
              <a:latin typeface="Comic Sans MS" panose="030F0702030302020204" pitchFamily="66" charset="0"/>
            </a:endParaRPr>
          </a:p>
        </p:txBody>
      </p:sp>
      <p:sp>
        <p:nvSpPr>
          <p:cNvPr id="8" name="TextBox 7">
            <a:extLst>
              <a:ext uri="{FF2B5EF4-FFF2-40B4-BE49-F238E27FC236}">
                <a16:creationId xmlns="" xmlns:a16="http://schemas.microsoft.com/office/drawing/2014/main" id="{550E2C33-C2C9-4002-BBE7-2177F32F97EE}"/>
              </a:ext>
            </a:extLst>
          </p:cNvPr>
          <p:cNvSpPr txBox="1"/>
          <p:nvPr/>
        </p:nvSpPr>
        <p:spPr>
          <a:xfrm>
            <a:off x="6032584" y="4381755"/>
            <a:ext cx="5161144" cy="1200329"/>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Not available for other National 4 or 5 units</a:t>
            </a:r>
          </a:p>
          <a:p>
            <a:pPr marL="285750" indent="-285750">
              <a:buFont typeface="Arial" panose="020B0604020202020204" pitchFamily="34" charset="0"/>
              <a:buChar char="•"/>
            </a:pPr>
            <a:endParaRPr lang="en-GB" sz="2400" dirty="0">
              <a:latin typeface="Comic Sans MS" panose="030F0702030302020204" pitchFamily="66" charset="0"/>
            </a:endParaRPr>
          </a:p>
        </p:txBody>
      </p:sp>
    </p:spTree>
    <p:extLst>
      <p:ext uri="{BB962C8B-B14F-4D97-AF65-F5344CB8AC3E}">
        <p14:creationId xmlns:p14="http://schemas.microsoft.com/office/powerpoint/2010/main" val="386581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5348B38-48C7-43F7-99FE-38FAAF45B9CD}"/>
              </a:ext>
            </a:extLst>
          </p:cNvPr>
          <p:cNvSpPr txBox="1"/>
          <p:nvPr/>
        </p:nvSpPr>
        <p:spPr>
          <a:xfrm>
            <a:off x="2350438" y="767114"/>
            <a:ext cx="6192145" cy="954107"/>
          </a:xfrm>
          <a:prstGeom prst="rect">
            <a:avLst/>
          </a:prstGeom>
          <a:noFill/>
        </p:spPr>
        <p:txBody>
          <a:bodyPr wrap="square" rtlCol="0">
            <a:spAutoFit/>
          </a:bodyPr>
          <a:lstStyle/>
          <a:p>
            <a:r>
              <a:rPr lang="en-GB" sz="2800" b="1" dirty="0">
                <a:latin typeface="Comic Sans MS" panose="030F0702030302020204" pitchFamily="66" charset="0"/>
              </a:rPr>
              <a:t>The Good, The Bad and The Ugly: My experiences of using SOLAR</a:t>
            </a:r>
          </a:p>
        </p:txBody>
      </p:sp>
      <p:sp>
        <p:nvSpPr>
          <p:cNvPr id="4" name="TextBox 3">
            <a:extLst>
              <a:ext uri="{FF2B5EF4-FFF2-40B4-BE49-F238E27FC236}">
                <a16:creationId xmlns="" xmlns:a16="http://schemas.microsoft.com/office/drawing/2014/main" id="{BA1C40F1-5157-40F6-BB11-1E2A87B05E28}"/>
              </a:ext>
            </a:extLst>
          </p:cNvPr>
          <p:cNvSpPr txBox="1"/>
          <p:nvPr/>
        </p:nvSpPr>
        <p:spPr>
          <a:xfrm>
            <a:off x="5903710" y="2638872"/>
            <a:ext cx="5161144" cy="830997"/>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On screen tools and interface issues</a:t>
            </a:r>
          </a:p>
        </p:txBody>
      </p:sp>
      <p:pic>
        <p:nvPicPr>
          <p:cNvPr id="2052" name="Picture 4" descr="Image result for angry face emoji">
            <a:extLst>
              <a:ext uri="{FF2B5EF4-FFF2-40B4-BE49-F238E27FC236}">
                <a16:creationId xmlns="" xmlns:a16="http://schemas.microsoft.com/office/drawing/2014/main" id="{D6F42144-2D97-4295-98D2-02220B292ED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8701" y="2903526"/>
            <a:ext cx="1595342" cy="159534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 xmlns:a16="http://schemas.microsoft.com/office/drawing/2014/main" id="{1AE6DB8D-FFDE-4956-BF61-A35820CA65A9}"/>
              </a:ext>
            </a:extLst>
          </p:cNvPr>
          <p:cNvSpPr txBox="1"/>
          <p:nvPr/>
        </p:nvSpPr>
        <p:spPr>
          <a:xfrm>
            <a:off x="5962011" y="4387520"/>
            <a:ext cx="5161144" cy="1200329"/>
          </a:xfrm>
          <a:prstGeom prst="rect">
            <a:avLst/>
          </a:prstGeom>
          <a:noFill/>
        </p:spPr>
        <p:txBody>
          <a:bodyPr wrap="square" rtlCol="0">
            <a:spAutoFit/>
          </a:bodyPr>
          <a:lstStyle/>
          <a:p>
            <a:pPr marL="285750" indent="-285750">
              <a:buFont typeface="Arial" panose="020B0604020202020204" pitchFamily="34" charset="0"/>
              <a:buChar char="•"/>
            </a:pPr>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Occasional glitches – but pupil answers are available to view</a:t>
            </a:r>
          </a:p>
        </p:txBody>
      </p:sp>
      <p:sp>
        <p:nvSpPr>
          <p:cNvPr id="8" name="TextBox 7">
            <a:extLst>
              <a:ext uri="{FF2B5EF4-FFF2-40B4-BE49-F238E27FC236}">
                <a16:creationId xmlns="" xmlns:a16="http://schemas.microsoft.com/office/drawing/2014/main" id="{A0AF94DF-8427-469A-8C1A-E8DF85944693}"/>
              </a:ext>
            </a:extLst>
          </p:cNvPr>
          <p:cNvSpPr txBox="1"/>
          <p:nvPr/>
        </p:nvSpPr>
        <p:spPr>
          <a:xfrm>
            <a:off x="5903710" y="3350174"/>
            <a:ext cx="5161144" cy="1200329"/>
          </a:xfrm>
          <a:prstGeom prst="rect">
            <a:avLst/>
          </a:prstGeom>
          <a:noFill/>
        </p:spPr>
        <p:txBody>
          <a:bodyPr wrap="square" rtlCol="0">
            <a:spAutoFit/>
          </a:bodyPr>
          <a:lstStyle/>
          <a:p>
            <a:pPr marL="285750" indent="-285750">
              <a:buFont typeface="Arial" panose="020B0604020202020204" pitchFamily="34" charset="0"/>
              <a:buChar char="•"/>
            </a:pPr>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Limited question bank (but hopefully not for long)</a:t>
            </a:r>
          </a:p>
        </p:txBody>
      </p:sp>
    </p:spTree>
    <p:extLst>
      <p:ext uri="{BB962C8B-B14F-4D97-AF65-F5344CB8AC3E}">
        <p14:creationId xmlns:p14="http://schemas.microsoft.com/office/powerpoint/2010/main" val="185663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3F8867D1-1525-4C3B-8300-FF92D6DD2A75}"/>
              </a:ext>
            </a:extLst>
          </p:cNvPr>
          <p:cNvSpPr txBox="1"/>
          <p:nvPr/>
        </p:nvSpPr>
        <p:spPr>
          <a:xfrm>
            <a:off x="4572000" y="2092686"/>
            <a:ext cx="5093638" cy="646331"/>
          </a:xfrm>
          <a:prstGeom prst="rect">
            <a:avLst/>
          </a:prstGeom>
          <a:noFill/>
        </p:spPr>
        <p:txBody>
          <a:bodyPr wrap="square" rtlCol="0">
            <a:spAutoFit/>
          </a:bodyPr>
          <a:lstStyle/>
          <a:p>
            <a:r>
              <a:rPr lang="en-GB" sz="3600" dirty="0">
                <a:latin typeface="Comic Sans MS" panose="030F0702030302020204" pitchFamily="66" charset="0"/>
              </a:rPr>
              <a:t>Questions</a:t>
            </a:r>
          </a:p>
        </p:txBody>
      </p:sp>
      <p:pic>
        <p:nvPicPr>
          <p:cNvPr id="4100" name="Picture 4" descr="Image result for question mark emoji">
            <a:extLst>
              <a:ext uri="{FF2B5EF4-FFF2-40B4-BE49-F238E27FC236}">
                <a16:creationId xmlns="" xmlns:a16="http://schemas.microsoft.com/office/drawing/2014/main" id="{B00B9034-4F58-4C9F-8D9A-6CBD26EC74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2507" y="1734189"/>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00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0100" y="698499"/>
            <a:ext cx="7912100" cy="584775"/>
          </a:xfrm>
          <a:prstGeom prst="rect">
            <a:avLst/>
          </a:prstGeom>
          <a:noFill/>
        </p:spPr>
        <p:txBody>
          <a:bodyPr wrap="square" rtlCol="0">
            <a:spAutoFit/>
          </a:bodyPr>
          <a:lstStyle/>
          <a:p>
            <a:r>
              <a:rPr lang="en-GB" sz="3200" b="1" dirty="0">
                <a:latin typeface="Comic Sans MS" panose="030F0702030302020204" pitchFamily="66" charset="0"/>
              </a:rPr>
              <a:t>What is SOLAR?</a:t>
            </a:r>
          </a:p>
        </p:txBody>
      </p:sp>
      <p:sp>
        <p:nvSpPr>
          <p:cNvPr id="3" name="TextBox 2"/>
          <p:cNvSpPr txBox="1"/>
          <p:nvPr/>
        </p:nvSpPr>
        <p:spPr>
          <a:xfrm>
            <a:off x="2298700" y="1697282"/>
            <a:ext cx="7454900" cy="2677656"/>
          </a:xfrm>
          <a:prstGeom prst="rect">
            <a:avLst/>
          </a:prstGeom>
          <a:noFill/>
        </p:spPr>
        <p:txBody>
          <a:bodyPr wrap="square" rtlCol="0">
            <a:spAutoFit/>
          </a:bodyPr>
          <a:lstStyle/>
          <a:p>
            <a:r>
              <a:rPr lang="en-GB" sz="2400" dirty="0">
                <a:latin typeface="Comic Sans MS" panose="030F0702030302020204" pitchFamily="66" charset="0"/>
              </a:rPr>
              <a:t>SOLAR is SQA’s e-assessment system which is used to deliver assessments on many devices including tablets and iPads.</a:t>
            </a:r>
          </a:p>
          <a:p>
            <a:r>
              <a:rPr lang="en-GB" sz="2400" dirty="0">
                <a:latin typeface="Comic Sans MS" panose="030F0702030302020204" pitchFamily="66" charset="0"/>
              </a:rPr>
              <a:t/>
            </a:r>
            <a:br>
              <a:rPr lang="en-GB" sz="2400" dirty="0">
                <a:latin typeface="Comic Sans MS" panose="030F0702030302020204" pitchFamily="66" charset="0"/>
              </a:rPr>
            </a:br>
            <a:r>
              <a:rPr lang="en-GB" sz="2400" dirty="0">
                <a:latin typeface="Comic Sans MS" panose="030F0702030302020204" pitchFamily="66" charset="0"/>
              </a:rPr>
              <a:t>These e-assessments are secure, quality assured, pre-verified and both summative and formative. These are available to all SQA approved centres.</a:t>
            </a:r>
          </a:p>
        </p:txBody>
      </p:sp>
    </p:spTree>
    <p:extLst>
      <p:ext uri="{BB962C8B-B14F-4D97-AF65-F5344CB8AC3E}">
        <p14:creationId xmlns:p14="http://schemas.microsoft.com/office/powerpoint/2010/main" val="313981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1265" y="809731"/>
            <a:ext cx="3708066" cy="584775"/>
          </a:xfrm>
          <a:prstGeom prst="rect">
            <a:avLst/>
          </a:prstGeom>
          <a:noFill/>
        </p:spPr>
        <p:txBody>
          <a:bodyPr wrap="none" rtlCol="0">
            <a:spAutoFit/>
          </a:bodyPr>
          <a:lstStyle/>
          <a:p>
            <a:r>
              <a:rPr lang="en-GB" sz="3200" b="1" dirty="0">
                <a:latin typeface="Comic Sans MS" panose="030F0702030302020204" pitchFamily="66" charset="0"/>
              </a:rPr>
              <a:t>Why use SOLAR?</a:t>
            </a:r>
          </a:p>
        </p:txBody>
      </p:sp>
      <p:sp>
        <p:nvSpPr>
          <p:cNvPr id="3" name="TextBox 2"/>
          <p:cNvSpPr txBox="1"/>
          <p:nvPr/>
        </p:nvSpPr>
        <p:spPr>
          <a:xfrm>
            <a:off x="2833123" y="1639885"/>
            <a:ext cx="6426200"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System is free to all SQA approved centres</a:t>
            </a:r>
          </a:p>
          <a:p>
            <a:pPr marL="285750" indent="-285750">
              <a:buFont typeface="Arial" panose="020B0604020202020204" pitchFamily="34" charset="0"/>
              <a:buChar char="•"/>
            </a:pPr>
            <a:r>
              <a:rPr lang="en-GB" sz="2400" dirty="0">
                <a:latin typeface="Comic Sans MS" panose="030F0702030302020204" pitchFamily="66" charset="0"/>
              </a:rPr>
              <a:t>Browser based software allows access anywhere to manage assessment delivery.</a:t>
            </a:r>
          </a:p>
          <a:p>
            <a:pPr marL="285750" indent="-285750">
              <a:buFont typeface="Arial" panose="020B0604020202020204" pitchFamily="34" charset="0"/>
              <a:buChar char="•"/>
            </a:pPr>
            <a:r>
              <a:rPr lang="en-GB" sz="2400" dirty="0">
                <a:latin typeface="Comic Sans MS" panose="030F0702030302020204" pitchFamily="66" charset="0"/>
              </a:rPr>
              <a:t>A range of secure delivery options, including offline.</a:t>
            </a:r>
          </a:p>
          <a:p>
            <a:pPr marL="285750" indent="-285750">
              <a:buFont typeface="Arial" panose="020B0604020202020204" pitchFamily="34" charset="0"/>
              <a:buChar char="•"/>
            </a:pPr>
            <a:r>
              <a:rPr lang="en-GB" sz="2400" dirty="0">
                <a:latin typeface="Comic Sans MS" panose="030F0702030302020204" pitchFamily="66" charset="0"/>
              </a:rPr>
              <a:t>Pre-verified questions are randomly generated from an </a:t>
            </a:r>
            <a:r>
              <a:rPr lang="en-GB" sz="2400" dirty="0" err="1">
                <a:latin typeface="Comic Sans MS" panose="030F0702030302020204" pitchFamily="66" charset="0"/>
              </a:rPr>
              <a:t>Itembank</a:t>
            </a:r>
            <a:r>
              <a:rPr lang="en-GB" sz="2400" dirty="0">
                <a:latin typeface="Comic Sans MS" panose="030F0702030302020204" pitchFamily="66" charset="0"/>
              </a:rPr>
              <a:t> to provide quality assured assessments.</a:t>
            </a:r>
          </a:p>
        </p:txBody>
      </p:sp>
    </p:spTree>
    <p:extLst>
      <p:ext uri="{BB962C8B-B14F-4D97-AF65-F5344CB8AC3E}">
        <p14:creationId xmlns:p14="http://schemas.microsoft.com/office/powerpoint/2010/main" val="325443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C1F80E5-85E1-4210-8164-8DFFF9D20DA3}"/>
              </a:ext>
            </a:extLst>
          </p:cNvPr>
          <p:cNvSpPr/>
          <p:nvPr/>
        </p:nvSpPr>
        <p:spPr>
          <a:xfrm>
            <a:off x="2928593" y="1491126"/>
            <a:ext cx="6096000" cy="4893647"/>
          </a:xfrm>
          <a:prstGeom prst="rect">
            <a:avLst/>
          </a:prstGeom>
        </p:spPr>
        <p:txBody>
          <a:bodyPr>
            <a:spAutoFit/>
          </a:bodyPr>
          <a:lstStyle/>
          <a:p>
            <a:pPr marL="285750" indent="-285750">
              <a:buFont typeface="Arial" panose="020B0604020202020204" pitchFamily="34" charset="0"/>
              <a:buChar char="•"/>
            </a:pPr>
            <a:r>
              <a:rPr lang="en-GB" sz="2400" dirty="0">
                <a:latin typeface="Comic Sans MS" panose="030F0702030302020204" pitchFamily="66" charset="0"/>
              </a:rPr>
              <a:t>Supports a variety of question types.</a:t>
            </a:r>
          </a:p>
          <a:p>
            <a:pPr marL="285750" indent="-285750">
              <a:buFont typeface="Arial" panose="020B0604020202020204" pitchFamily="34" charset="0"/>
              <a:buChar char="•"/>
            </a:pPr>
            <a:r>
              <a:rPr lang="en-GB" sz="2400" dirty="0">
                <a:latin typeface="Comic Sans MS" panose="030F0702030302020204" pitchFamily="66" charset="0"/>
              </a:rPr>
              <a:t>Automatic marking and results available on completion.</a:t>
            </a:r>
          </a:p>
          <a:p>
            <a:pPr marL="285750" indent="-285750">
              <a:buFont typeface="Arial" panose="020B0604020202020204" pitchFamily="34" charset="0"/>
              <a:buChar char="•"/>
            </a:pPr>
            <a:r>
              <a:rPr lang="en-GB" sz="2400" dirty="0">
                <a:latin typeface="Comic Sans MS" panose="030F0702030302020204" pitchFamily="66" charset="0"/>
              </a:rPr>
              <a:t>Comprehensive reporting and analysis.</a:t>
            </a:r>
          </a:p>
          <a:p>
            <a:pPr marL="285750" indent="-285750">
              <a:buFont typeface="Arial" panose="020B0604020202020204" pitchFamily="34" charset="0"/>
              <a:buChar char="•"/>
            </a:pPr>
            <a:r>
              <a:rPr lang="en-GB" sz="2400" dirty="0">
                <a:latin typeface="Comic Sans MS" panose="030F0702030302020204" pitchFamily="66" charset="0"/>
              </a:rPr>
              <a:t>Formative content available 24/7 from our </a:t>
            </a:r>
            <a:r>
              <a:rPr lang="en-GB" sz="2400" dirty="0" err="1">
                <a:latin typeface="Comic Sans MS" panose="030F0702030302020204" pitchFamily="66" charset="0"/>
              </a:rPr>
              <a:t>OpenAssess</a:t>
            </a:r>
            <a:r>
              <a:rPr lang="en-GB" sz="2400" dirty="0">
                <a:latin typeface="Comic Sans MS" panose="030F0702030302020204" pitchFamily="66" charset="0"/>
              </a:rPr>
              <a:t> software.</a:t>
            </a:r>
          </a:p>
          <a:p>
            <a:pPr marL="285750" indent="-285750">
              <a:buFont typeface="Arial" panose="020B0604020202020204" pitchFamily="34" charset="0"/>
              <a:buChar char="•"/>
            </a:pPr>
            <a:r>
              <a:rPr lang="en-GB" sz="2400" dirty="0">
                <a:latin typeface="Comic Sans MS" panose="030F0702030302020204" pitchFamily="66" charset="0"/>
              </a:rPr>
              <a:t>Availability of instant feedback to learners on result and review of completed assessments.</a:t>
            </a:r>
          </a:p>
          <a:p>
            <a:pPr marL="285750" indent="-285750">
              <a:buFont typeface="Arial" panose="020B0604020202020204" pitchFamily="34" charset="0"/>
              <a:buChar char="•"/>
            </a:pPr>
            <a:r>
              <a:rPr lang="en-GB" sz="2400" dirty="0">
                <a:latin typeface="Comic Sans MS" panose="030F0702030302020204" pitchFamily="66" charset="0"/>
              </a:rPr>
              <a:t>App delivery available from Apple and Google Play (because website uses Flash you will need to use a browser like Puffin).</a:t>
            </a:r>
          </a:p>
        </p:txBody>
      </p:sp>
      <p:sp>
        <p:nvSpPr>
          <p:cNvPr id="3" name="TextBox 2">
            <a:extLst>
              <a:ext uri="{FF2B5EF4-FFF2-40B4-BE49-F238E27FC236}">
                <a16:creationId xmlns="" xmlns:a16="http://schemas.microsoft.com/office/drawing/2014/main" id="{C24171C6-353C-4F9E-AC84-DDAA564203E8}"/>
              </a:ext>
            </a:extLst>
          </p:cNvPr>
          <p:cNvSpPr txBox="1"/>
          <p:nvPr/>
        </p:nvSpPr>
        <p:spPr>
          <a:xfrm>
            <a:off x="2268527" y="558117"/>
            <a:ext cx="3708066" cy="584775"/>
          </a:xfrm>
          <a:prstGeom prst="rect">
            <a:avLst/>
          </a:prstGeom>
          <a:noFill/>
        </p:spPr>
        <p:txBody>
          <a:bodyPr wrap="none" rtlCol="0">
            <a:spAutoFit/>
          </a:bodyPr>
          <a:lstStyle/>
          <a:p>
            <a:r>
              <a:rPr lang="en-GB" sz="3200" b="1" dirty="0">
                <a:latin typeface="Comic Sans MS" panose="030F0702030302020204" pitchFamily="66" charset="0"/>
              </a:rPr>
              <a:t>Why use SOLAR?</a:t>
            </a:r>
          </a:p>
        </p:txBody>
      </p:sp>
    </p:spTree>
    <p:extLst>
      <p:ext uri="{BB962C8B-B14F-4D97-AF65-F5344CB8AC3E}">
        <p14:creationId xmlns:p14="http://schemas.microsoft.com/office/powerpoint/2010/main" val="264514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5578" y="1191765"/>
            <a:ext cx="4095993" cy="584775"/>
          </a:xfrm>
          <a:prstGeom prst="rect">
            <a:avLst/>
          </a:prstGeom>
          <a:noFill/>
        </p:spPr>
        <p:txBody>
          <a:bodyPr wrap="none" rtlCol="0">
            <a:spAutoFit/>
          </a:bodyPr>
          <a:lstStyle/>
          <a:p>
            <a:r>
              <a:rPr lang="en-GB" sz="3200" b="1" dirty="0">
                <a:latin typeface="Comic Sans MS" panose="030F0702030302020204" pitchFamily="66" charset="0"/>
              </a:rPr>
              <a:t>How to get access?</a:t>
            </a:r>
          </a:p>
        </p:txBody>
      </p:sp>
      <p:sp>
        <p:nvSpPr>
          <p:cNvPr id="3" name="TextBox 2"/>
          <p:cNvSpPr txBox="1"/>
          <p:nvPr/>
        </p:nvSpPr>
        <p:spPr>
          <a:xfrm>
            <a:off x="2386065" y="2006600"/>
            <a:ext cx="8617420" cy="3785652"/>
          </a:xfrm>
          <a:prstGeom prst="rect">
            <a:avLst/>
          </a:prstGeom>
          <a:noFill/>
        </p:spPr>
        <p:txBody>
          <a:bodyPr wrap="square" rtlCol="0">
            <a:spAutoFit/>
          </a:bodyPr>
          <a:lstStyle/>
          <a:p>
            <a:r>
              <a:rPr lang="en-GB" sz="2400" dirty="0">
                <a:latin typeface="Comic Sans MS" panose="030F0702030302020204" pitchFamily="66" charset="0"/>
              </a:rPr>
              <a:t>Any SQA approved centre can get access to current assessments for subjects that they are delivering. Simply check whether you already have valid users who can create your account and request new subject access, or if you are not a current SOLAR centre you can request access to the system. This can be done through our ‘</a:t>
            </a:r>
            <a:r>
              <a:rPr lang="en-GB" sz="2400" b="1" dirty="0">
                <a:latin typeface="Comic Sans MS" panose="030F0702030302020204" pitchFamily="66" charset="0"/>
              </a:rPr>
              <a:t>System/Subject Access' </a:t>
            </a:r>
            <a:r>
              <a:rPr lang="en-GB" sz="2400" dirty="0">
                <a:latin typeface="Comic Sans MS" panose="030F0702030302020204" pitchFamily="66" charset="0"/>
              </a:rPr>
              <a:t>section, which is located under the ’</a:t>
            </a:r>
            <a:r>
              <a:rPr lang="en-GB" sz="2400" b="1" dirty="0">
                <a:latin typeface="Comic Sans MS" panose="030F0702030302020204" pitchFamily="66" charset="0"/>
              </a:rPr>
              <a:t>Centres’</a:t>
            </a:r>
            <a:r>
              <a:rPr lang="en-GB" sz="2400" dirty="0">
                <a:latin typeface="Comic Sans MS" panose="030F0702030302020204" pitchFamily="66" charset="0"/>
              </a:rPr>
              <a:t> Tab.</a:t>
            </a:r>
          </a:p>
          <a:p>
            <a:endParaRPr lang="en-GB" sz="2400" dirty="0">
              <a:latin typeface="Comic Sans MS" panose="030F0702030302020204" pitchFamily="66" charset="0"/>
            </a:endParaRPr>
          </a:p>
          <a:p>
            <a:r>
              <a:rPr lang="en-GB" sz="2400" dirty="0">
                <a:latin typeface="Comic Sans MS" panose="030F0702030302020204" pitchFamily="66" charset="0"/>
              </a:rPr>
              <a:t>Once a member of staff is registered they can then add further members of staff onto the system.</a:t>
            </a:r>
          </a:p>
        </p:txBody>
      </p:sp>
      <p:pic>
        <p:nvPicPr>
          <p:cNvPr id="4" name="Picture 3"/>
          <p:cNvPicPr>
            <a:picLocks noChangeAspect="1"/>
          </p:cNvPicPr>
          <p:nvPr/>
        </p:nvPicPr>
        <p:blipFill>
          <a:blip r:embed="rId2"/>
          <a:stretch>
            <a:fillRect/>
          </a:stretch>
        </p:blipFill>
        <p:spPr>
          <a:xfrm>
            <a:off x="7622046" y="538377"/>
            <a:ext cx="1516466" cy="1238163"/>
          </a:xfrm>
          <a:prstGeom prst="rect">
            <a:avLst/>
          </a:prstGeom>
        </p:spPr>
      </p:pic>
    </p:spTree>
    <p:extLst>
      <p:ext uri="{BB962C8B-B14F-4D97-AF65-F5344CB8AC3E}">
        <p14:creationId xmlns:p14="http://schemas.microsoft.com/office/powerpoint/2010/main" val="1829838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5450" y="633598"/>
            <a:ext cx="5575300" cy="584775"/>
          </a:xfrm>
          <a:prstGeom prst="rect">
            <a:avLst/>
          </a:prstGeom>
          <a:noFill/>
        </p:spPr>
        <p:txBody>
          <a:bodyPr wrap="square" rtlCol="0">
            <a:spAutoFit/>
          </a:bodyPr>
          <a:lstStyle/>
          <a:p>
            <a:r>
              <a:rPr lang="en-GB" sz="3200" b="1" dirty="0">
                <a:latin typeface="Comic Sans MS" panose="030F0702030302020204" pitchFamily="66" charset="0"/>
              </a:rPr>
              <a:t>Finding SOLAR</a:t>
            </a:r>
          </a:p>
        </p:txBody>
      </p:sp>
      <p:sp>
        <p:nvSpPr>
          <p:cNvPr id="3" name="TextBox 2"/>
          <p:cNvSpPr txBox="1"/>
          <p:nvPr/>
        </p:nvSpPr>
        <p:spPr>
          <a:xfrm>
            <a:off x="1894682" y="1594702"/>
            <a:ext cx="4787900" cy="830997"/>
          </a:xfrm>
          <a:prstGeom prst="rect">
            <a:avLst/>
          </a:prstGeom>
          <a:noFill/>
        </p:spPr>
        <p:txBody>
          <a:bodyPr wrap="square" rtlCol="0">
            <a:spAutoFit/>
          </a:bodyPr>
          <a:lstStyle/>
          <a:p>
            <a:r>
              <a:rPr lang="en-GB" sz="2400" dirty="0">
                <a:latin typeface="Comic Sans MS" panose="030F0702030302020204" pitchFamily="66" charset="0"/>
              </a:rPr>
              <a:t>Just use Google to search for </a:t>
            </a:r>
            <a:r>
              <a:rPr lang="en-GB" sz="2400" b="1" dirty="0">
                <a:latin typeface="Comic Sans MS" panose="030F0702030302020204" pitchFamily="66" charset="0"/>
              </a:rPr>
              <a:t>‘SQA SOLAR’</a:t>
            </a:r>
          </a:p>
        </p:txBody>
      </p:sp>
      <p:pic>
        <p:nvPicPr>
          <p:cNvPr id="4" name="Picture 3"/>
          <p:cNvPicPr>
            <a:picLocks noChangeAspect="1"/>
          </p:cNvPicPr>
          <p:nvPr/>
        </p:nvPicPr>
        <p:blipFill>
          <a:blip r:embed="rId2"/>
          <a:stretch>
            <a:fillRect/>
          </a:stretch>
        </p:blipFill>
        <p:spPr>
          <a:xfrm>
            <a:off x="6769014" y="1467544"/>
            <a:ext cx="3244552" cy="1684142"/>
          </a:xfrm>
          <a:prstGeom prst="rect">
            <a:avLst/>
          </a:prstGeom>
        </p:spPr>
      </p:pic>
      <p:sp>
        <p:nvSpPr>
          <p:cNvPr id="5" name="TextBox 4"/>
          <p:cNvSpPr txBox="1"/>
          <p:nvPr/>
        </p:nvSpPr>
        <p:spPr>
          <a:xfrm>
            <a:off x="1377908" y="3433807"/>
            <a:ext cx="4396928" cy="1384995"/>
          </a:xfrm>
          <a:prstGeom prst="rect">
            <a:avLst/>
          </a:prstGeom>
          <a:noFill/>
        </p:spPr>
        <p:txBody>
          <a:bodyPr wrap="square" rtlCol="0">
            <a:spAutoFit/>
          </a:bodyPr>
          <a:lstStyle/>
          <a:p>
            <a:r>
              <a:rPr lang="en-GB" sz="2800" dirty="0">
                <a:latin typeface="Comic Sans MS" panose="030F0702030302020204" pitchFamily="66" charset="0"/>
              </a:rPr>
              <a:t>From here teachers can click on </a:t>
            </a:r>
            <a:r>
              <a:rPr lang="en-GB" sz="2800" b="1" dirty="0">
                <a:latin typeface="Comic Sans MS" panose="030F0702030302020204" pitchFamily="66" charset="0"/>
              </a:rPr>
              <a:t>‘CENTRE LOGIN’</a:t>
            </a:r>
          </a:p>
        </p:txBody>
      </p:sp>
      <p:pic>
        <p:nvPicPr>
          <p:cNvPr id="6" name="Picture 5"/>
          <p:cNvPicPr>
            <a:picLocks noChangeAspect="1"/>
          </p:cNvPicPr>
          <p:nvPr/>
        </p:nvPicPr>
        <p:blipFill>
          <a:blip r:embed="rId3"/>
          <a:stretch>
            <a:fillRect/>
          </a:stretch>
        </p:blipFill>
        <p:spPr>
          <a:xfrm>
            <a:off x="3043267" y="4505156"/>
            <a:ext cx="2879666" cy="1903228"/>
          </a:xfrm>
          <a:prstGeom prst="rect">
            <a:avLst/>
          </a:prstGeom>
        </p:spPr>
      </p:pic>
      <p:sp>
        <p:nvSpPr>
          <p:cNvPr id="7" name="TextBox 6"/>
          <p:cNvSpPr txBox="1"/>
          <p:nvPr/>
        </p:nvSpPr>
        <p:spPr>
          <a:xfrm>
            <a:off x="6841762" y="3618473"/>
            <a:ext cx="4695633" cy="1200329"/>
          </a:xfrm>
          <a:prstGeom prst="rect">
            <a:avLst/>
          </a:prstGeom>
          <a:noFill/>
        </p:spPr>
        <p:txBody>
          <a:bodyPr wrap="square" rtlCol="0">
            <a:spAutoFit/>
          </a:bodyPr>
          <a:lstStyle/>
          <a:p>
            <a:r>
              <a:rPr lang="en-GB" sz="2400" dirty="0">
                <a:latin typeface="Comic Sans MS" panose="030F0702030302020204" pitchFamily="66" charset="0"/>
              </a:rPr>
              <a:t>Pupils would click on </a:t>
            </a:r>
            <a:r>
              <a:rPr lang="en-GB" sz="2400" b="1" dirty="0">
                <a:latin typeface="Comic Sans MS" panose="030F0702030302020204" pitchFamily="66" charset="0"/>
              </a:rPr>
              <a:t>‘ENTER KEYCODE’ </a:t>
            </a:r>
            <a:r>
              <a:rPr lang="en-GB" sz="2400" dirty="0">
                <a:latin typeface="Comic Sans MS" panose="030F0702030302020204" pitchFamily="66" charset="0"/>
              </a:rPr>
              <a:t>to start an assessment</a:t>
            </a:r>
          </a:p>
        </p:txBody>
      </p:sp>
      <p:pic>
        <p:nvPicPr>
          <p:cNvPr id="8" name="Picture 7"/>
          <p:cNvPicPr>
            <a:picLocks noChangeAspect="1"/>
          </p:cNvPicPr>
          <p:nvPr/>
        </p:nvPicPr>
        <p:blipFill>
          <a:blip r:embed="rId4"/>
          <a:stretch>
            <a:fillRect/>
          </a:stretch>
        </p:blipFill>
        <p:spPr>
          <a:xfrm>
            <a:off x="8805032" y="4685374"/>
            <a:ext cx="2529847" cy="1542792"/>
          </a:xfrm>
          <a:prstGeom prst="rect">
            <a:avLst/>
          </a:prstGeom>
        </p:spPr>
      </p:pic>
    </p:spTree>
    <p:extLst>
      <p:ext uri="{BB962C8B-B14F-4D97-AF65-F5344CB8AC3E}">
        <p14:creationId xmlns:p14="http://schemas.microsoft.com/office/powerpoint/2010/main" val="69890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0647" y="759870"/>
            <a:ext cx="5334000" cy="584775"/>
          </a:xfrm>
          <a:prstGeom prst="rect">
            <a:avLst/>
          </a:prstGeom>
          <a:noFill/>
        </p:spPr>
        <p:txBody>
          <a:bodyPr wrap="square" rtlCol="0">
            <a:spAutoFit/>
          </a:bodyPr>
          <a:lstStyle/>
          <a:p>
            <a:r>
              <a:rPr lang="en-GB" sz="3200" b="1" dirty="0">
                <a:latin typeface="Comic Sans MS" panose="030F0702030302020204" pitchFamily="66" charset="0"/>
              </a:rPr>
              <a:t>Using </a:t>
            </a:r>
            <a:r>
              <a:rPr lang="en-GB" sz="3200" b="1" dirty="0" err="1">
                <a:latin typeface="Comic Sans MS" panose="030F0702030302020204" pitchFamily="66" charset="0"/>
              </a:rPr>
              <a:t>OpenAssess</a:t>
            </a:r>
            <a:endParaRPr lang="en-GB" sz="3200" b="1" dirty="0">
              <a:latin typeface="Comic Sans MS" panose="030F0702030302020204" pitchFamily="66" charset="0"/>
            </a:endParaRPr>
          </a:p>
        </p:txBody>
      </p:sp>
      <p:sp>
        <p:nvSpPr>
          <p:cNvPr id="3" name="TextBox 2"/>
          <p:cNvSpPr txBox="1"/>
          <p:nvPr/>
        </p:nvSpPr>
        <p:spPr>
          <a:xfrm>
            <a:off x="2641599" y="1778000"/>
            <a:ext cx="8312789" cy="1938992"/>
          </a:xfrm>
          <a:prstGeom prst="rect">
            <a:avLst/>
          </a:prstGeom>
          <a:noFill/>
        </p:spPr>
        <p:txBody>
          <a:bodyPr wrap="square" rtlCol="0">
            <a:spAutoFit/>
          </a:bodyPr>
          <a:lstStyle/>
          <a:p>
            <a:r>
              <a:rPr lang="en-GB" sz="2400" dirty="0">
                <a:latin typeface="Comic Sans MS" panose="030F0702030302020204" pitchFamily="66" charset="0"/>
              </a:rPr>
              <a:t>If you want to prepare for an assessment, or if you want the pupils to become more familiar with the layout of SOLAR, then you can click on </a:t>
            </a:r>
            <a:r>
              <a:rPr lang="en-GB" sz="2400" dirty="0" err="1">
                <a:latin typeface="Comic Sans MS" panose="030F0702030302020204" pitchFamily="66" charset="0"/>
              </a:rPr>
              <a:t>OpenAssess</a:t>
            </a:r>
            <a:r>
              <a:rPr lang="en-GB" sz="2400" dirty="0">
                <a:latin typeface="Comic Sans MS" panose="030F0702030302020204" pitchFamily="66" charset="0"/>
              </a:rPr>
              <a:t>. These questions can be accessed and answered without a </a:t>
            </a:r>
            <a:r>
              <a:rPr lang="en-GB" sz="2400" dirty="0" err="1">
                <a:latin typeface="Comic Sans MS" panose="030F0702030302020204" pitchFamily="66" charset="0"/>
              </a:rPr>
              <a:t>keycode</a:t>
            </a:r>
            <a:r>
              <a:rPr lang="en-GB" sz="2400" dirty="0">
                <a:latin typeface="Comic Sans MS" panose="030F0702030302020204" pitchFamily="66" charset="0"/>
              </a:rPr>
              <a:t>.</a:t>
            </a:r>
          </a:p>
        </p:txBody>
      </p:sp>
      <p:pic>
        <p:nvPicPr>
          <p:cNvPr id="4" name="Picture 3"/>
          <p:cNvPicPr>
            <a:picLocks noChangeAspect="1"/>
          </p:cNvPicPr>
          <p:nvPr/>
        </p:nvPicPr>
        <p:blipFill>
          <a:blip r:embed="rId2"/>
          <a:stretch>
            <a:fillRect/>
          </a:stretch>
        </p:blipFill>
        <p:spPr>
          <a:xfrm>
            <a:off x="6105299" y="3765091"/>
            <a:ext cx="3548063" cy="2524360"/>
          </a:xfrm>
          <a:prstGeom prst="rect">
            <a:avLst/>
          </a:prstGeom>
        </p:spPr>
      </p:pic>
    </p:spTree>
    <p:extLst>
      <p:ext uri="{BB962C8B-B14F-4D97-AF65-F5344CB8AC3E}">
        <p14:creationId xmlns:p14="http://schemas.microsoft.com/office/powerpoint/2010/main" val="1238483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8546" y="1004152"/>
            <a:ext cx="6946900" cy="1077218"/>
          </a:xfrm>
          <a:prstGeom prst="rect">
            <a:avLst/>
          </a:prstGeom>
          <a:noFill/>
        </p:spPr>
        <p:txBody>
          <a:bodyPr wrap="square" rtlCol="0">
            <a:spAutoFit/>
          </a:bodyPr>
          <a:lstStyle/>
          <a:p>
            <a:r>
              <a:rPr lang="en-GB" sz="3200" b="1" dirty="0">
                <a:latin typeface="Comic Sans MS" panose="030F0702030302020204" pitchFamily="66" charset="0"/>
              </a:rPr>
              <a:t>What can SOLAR be used for in Mathematics?</a:t>
            </a:r>
          </a:p>
        </p:txBody>
      </p:sp>
      <p:sp>
        <p:nvSpPr>
          <p:cNvPr id="3" name="TextBox 2"/>
          <p:cNvSpPr txBox="1"/>
          <p:nvPr/>
        </p:nvSpPr>
        <p:spPr>
          <a:xfrm>
            <a:off x="3086100" y="2171700"/>
            <a:ext cx="6946900"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omic Sans MS" panose="030F0702030302020204" pitchFamily="66" charset="0"/>
              </a:rPr>
              <a:t>All 3 unit assessments of the Applications of Mathematics courses (Nat 3 to Nat 5 – including Numeracy)</a:t>
            </a:r>
          </a:p>
          <a:p>
            <a:pPr marL="285750" indent="-285750">
              <a:buFont typeface="Arial" panose="020B0604020202020204" pitchFamily="34" charset="0"/>
              <a:buChar char="•"/>
            </a:pPr>
            <a:r>
              <a:rPr lang="en-GB" sz="2400" dirty="0">
                <a:latin typeface="Comic Sans MS" panose="030F0702030302020204" pitchFamily="66" charset="0"/>
              </a:rPr>
              <a:t>National 4 Numeracy </a:t>
            </a:r>
          </a:p>
          <a:p>
            <a:pPr marL="285750" indent="-285750">
              <a:buFont typeface="Arial" panose="020B0604020202020204" pitchFamily="34" charset="0"/>
              <a:buChar char="•"/>
            </a:pPr>
            <a:r>
              <a:rPr lang="en-GB" sz="2400" dirty="0" err="1">
                <a:latin typeface="Comic Sans MS" panose="030F0702030302020204" pitchFamily="66" charset="0"/>
              </a:rPr>
              <a:t>Lifeskills</a:t>
            </a:r>
            <a:r>
              <a:rPr lang="en-GB" sz="2400" dirty="0">
                <a:latin typeface="Comic Sans MS" panose="030F0702030302020204" pitchFamily="66" charset="0"/>
              </a:rPr>
              <a:t> Mathematics National 2 Units</a:t>
            </a:r>
          </a:p>
        </p:txBody>
      </p:sp>
    </p:spTree>
    <p:extLst>
      <p:ext uri="{BB962C8B-B14F-4D97-AF65-F5344CB8AC3E}">
        <p14:creationId xmlns:p14="http://schemas.microsoft.com/office/powerpoint/2010/main" val="156762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0537" y="667143"/>
            <a:ext cx="7263527" cy="584775"/>
          </a:xfrm>
          <a:prstGeom prst="rect">
            <a:avLst/>
          </a:prstGeom>
          <a:noFill/>
        </p:spPr>
        <p:txBody>
          <a:bodyPr wrap="none" rtlCol="0">
            <a:spAutoFit/>
          </a:bodyPr>
          <a:lstStyle/>
          <a:p>
            <a:r>
              <a:rPr lang="en-GB" sz="3200" b="1" dirty="0">
                <a:latin typeface="Comic Sans MS" panose="030F0702030302020204" pitchFamily="66" charset="0"/>
              </a:rPr>
              <a:t>Adding Pupil Information to SOLAR</a:t>
            </a:r>
          </a:p>
        </p:txBody>
      </p:sp>
      <p:sp>
        <p:nvSpPr>
          <p:cNvPr id="4" name="TextBox 3"/>
          <p:cNvSpPr txBox="1"/>
          <p:nvPr/>
        </p:nvSpPr>
        <p:spPr>
          <a:xfrm>
            <a:off x="2460733" y="1628986"/>
            <a:ext cx="5142903" cy="3785652"/>
          </a:xfrm>
          <a:prstGeom prst="rect">
            <a:avLst/>
          </a:prstGeom>
          <a:noFill/>
        </p:spPr>
        <p:txBody>
          <a:bodyPr wrap="square" rtlCol="0">
            <a:spAutoFit/>
          </a:bodyPr>
          <a:lstStyle/>
          <a:p>
            <a:r>
              <a:rPr lang="en-GB" sz="2400" dirty="0">
                <a:latin typeface="Comic Sans MS" panose="030F0702030302020204" pitchFamily="66" charset="0"/>
              </a:rPr>
              <a:t>When you login if you click on the </a:t>
            </a:r>
            <a:r>
              <a:rPr lang="en-GB" sz="2400" b="1" dirty="0">
                <a:latin typeface="Comic Sans MS" panose="030F0702030302020204" pitchFamily="66" charset="0"/>
              </a:rPr>
              <a:t>‘CANDIDATES’ </a:t>
            </a:r>
            <a:r>
              <a:rPr lang="en-GB" sz="2400" dirty="0">
                <a:latin typeface="Comic Sans MS" panose="030F0702030302020204" pitchFamily="66" charset="0"/>
              </a:rPr>
              <a:t>tab you can click on </a:t>
            </a:r>
            <a:r>
              <a:rPr lang="en-GB" sz="2400" b="1" dirty="0">
                <a:latin typeface="Comic Sans MS" panose="030F0702030302020204" pitchFamily="66" charset="0"/>
              </a:rPr>
              <a:t>‘UPLOAD CANDIDATES’ </a:t>
            </a:r>
            <a:r>
              <a:rPr lang="en-GB" sz="2400" dirty="0">
                <a:latin typeface="Comic Sans MS" panose="030F0702030302020204" pitchFamily="66" charset="0"/>
              </a:rPr>
              <a:t>to upload pupil information.</a:t>
            </a:r>
          </a:p>
          <a:p>
            <a:endParaRPr lang="en-GB" sz="2400" dirty="0">
              <a:latin typeface="Comic Sans MS" panose="030F0702030302020204" pitchFamily="66" charset="0"/>
            </a:endParaRPr>
          </a:p>
          <a:p>
            <a:r>
              <a:rPr lang="en-GB" sz="2400" dirty="0">
                <a:latin typeface="Comic Sans MS" panose="030F0702030302020204" pitchFamily="66" charset="0"/>
              </a:rPr>
              <a:t>I would recommend that you collect a spreadsheet of pupil information from your school office as this is a quick way to upload large groups of pupils.</a:t>
            </a:r>
          </a:p>
        </p:txBody>
      </p:sp>
      <p:pic>
        <p:nvPicPr>
          <p:cNvPr id="5" name="Picture 4"/>
          <p:cNvPicPr>
            <a:picLocks noChangeAspect="1"/>
          </p:cNvPicPr>
          <p:nvPr/>
        </p:nvPicPr>
        <p:blipFill>
          <a:blip r:embed="rId2"/>
          <a:stretch>
            <a:fillRect/>
          </a:stretch>
        </p:blipFill>
        <p:spPr>
          <a:xfrm>
            <a:off x="8044404" y="1555146"/>
            <a:ext cx="3700227" cy="3543794"/>
          </a:xfrm>
          <a:prstGeom prst="rect">
            <a:avLst/>
          </a:prstGeom>
        </p:spPr>
      </p:pic>
    </p:spTree>
    <p:extLst>
      <p:ext uri="{BB962C8B-B14F-4D97-AF65-F5344CB8AC3E}">
        <p14:creationId xmlns:p14="http://schemas.microsoft.com/office/powerpoint/2010/main" val="1908556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143</TotalTime>
  <Words>624</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Comic Sans MS</vt:lpstr>
      <vt:lpstr>Corbel</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Winning</dc:creator>
  <cp:lastModifiedBy>Marcia Murray</cp:lastModifiedBy>
  <cp:revision>14</cp:revision>
  <dcterms:created xsi:type="dcterms:W3CDTF">2017-09-26T11:05:01Z</dcterms:created>
  <dcterms:modified xsi:type="dcterms:W3CDTF">2017-10-04T08:16:07Z</dcterms:modified>
</cp:coreProperties>
</file>